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5" r:id="rId12"/>
    <p:sldId id="266" r:id="rId13"/>
    <p:sldId id="267" r:id="rId14"/>
    <p:sldId id="268" r:id="rId15"/>
    <p:sldId id="269" r:id="rId16"/>
    <p:sldId id="271" r:id="rId17"/>
  </p:sldIdLst>
  <p:sldSz cx="18288000" cy="10287000"/>
  <p:notesSz cx="6858000" cy="9144000"/>
  <p:embeddedFontLst>
    <p:embeddedFont>
      <p:font typeface="Bryndan Write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Gochi Hand" panose="020B0604020202020204" charset="0"/>
      <p:regular r:id="rId23"/>
    </p:embeddedFont>
    <p:embeddedFont>
      <p:font typeface="Now" panose="020B0604020202020204" charset="0"/>
      <p:regular r:id="rId24"/>
    </p:embeddedFont>
    <p:embeddedFont>
      <p:font typeface="Now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564" autoAdjust="0"/>
    <p:restoredTop sz="94622" autoAdjust="0"/>
  </p:normalViewPr>
  <p:slideViewPr>
    <p:cSldViewPr>
      <p:cViewPr>
        <p:scale>
          <a:sx n="47" d="100"/>
          <a:sy n="47" d="100"/>
        </p:scale>
        <p:origin x="-24" y="-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8.png"/><Relationship Id="rId7" Type="http://schemas.openxmlformats.org/officeDocument/2006/relationships/image" Target="../media/image5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8.png"/><Relationship Id="rId7" Type="http://schemas.openxmlformats.org/officeDocument/2006/relationships/image" Target="../media/image5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svg"/><Relationship Id="rId3" Type="http://schemas.openxmlformats.org/officeDocument/2006/relationships/image" Target="../media/image45.png"/><Relationship Id="rId7" Type="http://schemas.openxmlformats.org/officeDocument/2006/relationships/image" Target="../media/image17.svg"/><Relationship Id="rId12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63.svg"/><Relationship Id="rId5" Type="http://schemas.openxmlformats.org/officeDocument/2006/relationships/image" Target="../media/image15.svg"/><Relationship Id="rId15" Type="http://schemas.openxmlformats.org/officeDocument/2006/relationships/image" Target="../media/image67.svg"/><Relationship Id="rId10" Type="http://schemas.openxmlformats.org/officeDocument/2006/relationships/image" Target="../media/image62.png"/><Relationship Id="rId4" Type="http://schemas.openxmlformats.org/officeDocument/2006/relationships/image" Target="../media/image14.png"/><Relationship Id="rId9" Type="http://schemas.openxmlformats.org/officeDocument/2006/relationships/image" Target="../media/image61.svg"/><Relationship Id="rId1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8.png"/><Relationship Id="rId7" Type="http://schemas.openxmlformats.org/officeDocument/2006/relationships/image" Target="../media/image5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svg"/><Relationship Id="rId3" Type="http://schemas.openxmlformats.org/officeDocument/2006/relationships/image" Target="../media/image45.png"/><Relationship Id="rId7" Type="http://schemas.openxmlformats.org/officeDocument/2006/relationships/image" Target="../media/image69.svg"/><Relationship Id="rId12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5" Type="http://schemas.openxmlformats.org/officeDocument/2006/relationships/image" Target="../media/image40.svg"/><Relationship Id="rId15" Type="http://schemas.openxmlformats.org/officeDocument/2006/relationships/image" Target="../media/image77.svg"/><Relationship Id="rId10" Type="http://schemas.openxmlformats.org/officeDocument/2006/relationships/image" Target="../media/image72.png"/><Relationship Id="rId4" Type="http://schemas.openxmlformats.org/officeDocument/2006/relationships/image" Target="../media/image39.png"/><Relationship Id="rId9" Type="http://schemas.openxmlformats.org/officeDocument/2006/relationships/image" Target="../media/image71.svg"/><Relationship Id="rId1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80.png"/><Relationship Id="rId3" Type="http://schemas.openxmlformats.org/officeDocument/2006/relationships/image" Target="../media/image78.png"/><Relationship Id="rId7" Type="http://schemas.openxmlformats.org/officeDocument/2006/relationships/image" Target="../media/image8.png"/><Relationship Id="rId12" Type="http://schemas.openxmlformats.org/officeDocument/2006/relationships/image" Target="../media/image17.svg"/><Relationship Id="rId2" Type="http://schemas.openxmlformats.org/officeDocument/2006/relationships/image" Target="../media/image1.jpeg"/><Relationship Id="rId16" Type="http://schemas.openxmlformats.org/officeDocument/2006/relationships/image" Target="../media/image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2.png"/><Relationship Id="rId10" Type="http://schemas.openxmlformats.org/officeDocument/2006/relationships/image" Target="../media/image15.svg"/><Relationship Id="rId4" Type="http://schemas.openxmlformats.org/officeDocument/2006/relationships/image" Target="../media/image79.svg"/><Relationship Id="rId9" Type="http://schemas.openxmlformats.org/officeDocument/2006/relationships/image" Target="../media/image14.png"/><Relationship Id="rId14" Type="http://schemas.openxmlformats.org/officeDocument/2006/relationships/image" Target="../media/image8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openxmlformats.org/officeDocument/2006/relationships/image" Target="../media/image4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0.svg"/><Relationship Id="rId9" Type="http://schemas.openxmlformats.org/officeDocument/2006/relationships/image" Target="../media/image4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8.png"/><Relationship Id="rId7" Type="http://schemas.openxmlformats.org/officeDocument/2006/relationships/image" Target="../media/image5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54.png"/><Relationship Id="rId7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2342060">
            <a:off x="5481480" y="2788375"/>
            <a:ext cx="7325040" cy="6299535"/>
          </a:xfrm>
          <a:custGeom>
            <a:avLst/>
            <a:gdLst/>
            <a:ahLst/>
            <a:cxnLst/>
            <a:rect l="l" t="t" r="r" b="b"/>
            <a:pathLst>
              <a:path w="7325040" h="6299535">
                <a:moveTo>
                  <a:pt x="0" y="0"/>
                </a:moveTo>
                <a:lnTo>
                  <a:pt x="7325040" y="0"/>
                </a:lnTo>
                <a:lnTo>
                  <a:pt x="7325040" y="6299534"/>
                </a:lnTo>
                <a:lnTo>
                  <a:pt x="0" y="6299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902706" y="2574438"/>
            <a:ext cx="10444488" cy="6527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06"/>
              </a:lnSpc>
            </a:pPr>
            <a:r>
              <a:rPr lang="en-US" sz="16506" dirty="0">
                <a:solidFill>
                  <a:srgbClr val="FFFFFF"/>
                </a:solidFill>
                <a:latin typeface="Bryndan Write Bold"/>
              </a:rPr>
              <a:t>Question</a:t>
            </a:r>
          </a:p>
          <a:p>
            <a:pPr algn="ctr">
              <a:lnSpc>
                <a:spcPts val="16506"/>
              </a:lnSpc>
            </a:pPr>
            <a:r>
              <a:rPr lang="en-US" sz="16506" dirty="0">
                <a:solidFill>
                  <a:srgbClr val="FFFFFF"/>
                </a:solidFill>
                <a:latin typeface="Bryndan Write Bold"/>
              </a:rPr>
              <a:t>Answering System</a:t>
            </a:r>
          </a:p>
        </p:txBody>
      </p:sp>
      <p:sp>
        <p:nvSpPr>
          <p:cNvPr id="5" name="Freeform 5"/>
          <p:cNvSpPr/>
          <p:nvPr/>
        </p:nvSpPr>
        <p:spPr>
          <a:xfrm rot="1097523">
            <a:off x="11156873" y="1560993"/>
            <a:ext cx="1885747" cy="1296022"/>
          </a:xfrm>
          <a:custGeom>
            <a:avLst/>
            <a:gdLst/>
            <a:ahLst/>
            <a:cxnLst/>
            <a:rect l="l" t="t" r="r" b="b"/>
            <a:pathLst>
              <a:path w="1885747" h="1296022">
                <a:moveTo>
                  <a:pt x="0" y="0"/>
                </a:moveTo>
                <a:lnTo>
                  <a:pt x="1885746" y="0"/>
                </a:lnTo>
                <a:lnTo>
                  <a:pt x="1885746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1559470">
            <a:off x="2930373" y="2435234"/>
            <a:ext cx="2195245" cy="2279892"/>
          </a:xfrm>
          <a:custGeom>
            <a:avLst/>
            <a:gdLst/>
            <a:ahLst/>
            <a:cxnLst/>
            <a:rect l="l" t="t" r="r" b="b"/>
            <a:pathLst>
              <a:path w="2195245" h="2279892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280170">
            <a:off x="13972610" y="5900178"/>
            <a:ext cx="1664513" cy="2142851"/>
          </a:xfrm>
          <a:custGeom>
            <a:avLst/>
            <a:gdLst/>
            <a:ahLst/>
            <a:cxnLst/>
            <a:rect l="l" t="t" r="r" b="b"/>
            <a:pathLst>
              <a:path w="1664513" h="2142851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291370" y="3588120"/>
            <a:ext cx="9705260" cy="4274239"/>
          </a:xfrm>
          <a:custGeom>
            <a:avLst/>
            <a:gdLst/>
            <a:ahLst/>
            <a:cxnLst/>
            <a:rect l="l" t="t" r="r" b="b"/>
            <a:pathLst>
              <a:path w="9705260" h="4274239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721296">
            <a:off x="6325472" y="5529041"/>
            <a:ext cx="5637056" cy="1434887"/>
          </a:xfrm>
          <a:custGeom>
            <a:avLst/>
            <a:gdLst/>
            <a:ahLst/>
            <a:cxnLst/>
            <a:rect l="l" t="t" r="r" b="b"/>
            <a:pathLst>
              <a:path w="5637056" h="1434887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3026566">
            <a:off x="2743604" y="2404370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3687259" y="4768977"/>
            <a:ext cx="10913483" cy="209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>
                <a:solidFill>
                  <a:srgbClr val="000000"/>
                </a:solidFill>
                <a:latin typeface="Gochi Hand"/>
              </a:rPr>
              <a:t>Proposed Method</a:t>
            </a:r>
          </a:p>
          <a:p>
            <a:pPr algn="ctr">
              <a:lnSpc>
                <a:spcPts val="7872"/>
              </a:lnSpc>
            </a:pPr>
            <a:endParaRPr lang="en-US" sz="9600">
              <a:solidFill>
                <a:srgbClr val="000000"/>
              </a:solidFill>
              <a:latin typeface="Gochi Hand"/>
            </a:endParaRPr>
          </a:p>
        </p:txBody>
      </p:sp>
      <p:sp>
        <p:nvSpPr>
          <p:cNvPr id="7" name="Freeform 7"/>
          <p:cNvSpPr/>
          <p:nvPr/>
        </p:nvSpPr>
        <p:spPr>
          <a:xfrm rot="7671314">
            <a:off x="11833594" y="5972294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6181" r="48502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6496022" y="2624313"/>
            <a:ext cx="9640627" cy="5537590"/>
            <a:chOff x="0" y="0"/>
            <a:chExt cx="12854170" cy="7383454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"/>
              <a:ext cx="12854170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>
                  <a:solidFill>
                    <a:srgbClr val="FFFFFF"/>
                  </a:solidFill>
                  <a:latin typeface="Bryndan Write Bold"/>
                </a:rPr>
                <a:t>Proposed Method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561562"/>
              <a:ext cx="11567094" cy="5821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 dirty="0">
                  <a:solidFill>
                    <a:srgbClr val="FFFFFF"/>
                  </a:solidFill>
                  <a:latin typeface="Now Bold"/>
                </a:rPr>
                <a:t>Attention-based models</a:t>
              </a:r>
              <a:r>
                <a:rPr lang="en-US" sz="2500" dirty="0">
                  <a:solidFill>
                    <a:srgbClr val="FFFFFF"/>
                  </a:solidFill>
                  <a:latin typeface="Now"/>
                </a:rPr>
                <a:t> use attention mechanisms to focus on the most relevant parts of the question and the document when answering the question.</a:t>
              </a:r>
            </a:p>
            <a:p>
              <a:pPr>
                <a:lnSpc>
                  <a:spcPts val="3500"/>
                </a:lnSpc>
              </a:pPr>
              <a:endParaRPr lang="en-US" sz="2500" dirty="0">
                <a:solidFill>
                  <a:srgbClr val="FFFFFF"/>
                </a:solidFill>
                <a:latin typeface="Now"/>
              </a:endParaRPr>
            </a:p>
            <a:p>
              <a:pPr>
                <a:lnSpc>
                  <a:spcPts val="3500"/>
                </a:lnSpc>
              </a:pPr>
              <a:r>
                <a:rPr lang="en-US" sz="2500" dirty="0">
                  <a:solidFill>
                    <a:srgbClr val="FFFFFF"/>
                  </a:solidFill>
                  <a:latin typeface="Now Bold"/>
                </a:rPr>
                <a:t>Transformer models</a:t>
              </a:r>
              <a:r>
                <a:rPr lang="en-US" sz="2500" dirty="0">
                  <a:solidFill>
                    <a:srgbClr val="FFFFFF"/>
                  </a:solidFill>
                  <a:latin typeface="Now"/>
                </a:rPr>
                <a:t> are a type of neural network that are specifically designed for sequence-to-sequence tasks. They have been shown to be very effective for question answering, especially for tasks that require long-term dependencies.</a:t>
              </a:r>
            </a:p>
            <a:p>
              <a:pPr>
                <a:lnSpc>
                  <a:spcPts val="3500"/>
                </a:lnSpc>
              </a:pPr>
              <a:endParaRPr lang="en-US" sz="2500" dirty="0">
                <a:solidFill>
                  <a:srgbClr val="FFFFFF"/>
                </a:solidFill>
                <a:latin typeface="Now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2972149" y="625038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5717653" y="8108592"/>
            <a:ext cx="3083294" cy="3083294"/>
          </a:xfrm>
          <a:custGeom>
            <a:avLst/>
            <a:gdLst/>
            <a:ahLst/>
            <a:cxnLst/>
            <a:rect l="l" t="t" r="r" b="b"/>
            <a:pathLst>
              <a:path w="3083294" h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4049565" y="7639245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291370" y="3588120"/>
            <a:ext cx="9705260" cy="4274239"/>
          </a:xfrm>
          <a:custGeom>
            <a:avLst/>
            <a:gdLst/>
            <a:ahLst/>
            <a:cxnLst/>
            <a:rect l="l" t="t" r="r" b="b"/>
            <a:pathLst>
              <a:path w="9705260" h="4274239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721296">
            <a:off x="6325472" y="5529041"/>
            <a:ext cx="5637056" cy="1434887"/>
          </a:xfrm>
          <a:custGeom>
            <a:avLst/>
            <a:gdLst/>
            <a:ahLst/>
            <a:cxnLst/>
            <a:rect l="l" t="t" r="r" b="b"/>
            <a:pathLst>
              <a:path w="5637056" h="1434887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3026566">
            <a:off x="2743604" y="2404370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3687259" y="4768977"/>
            <a:ext cx="10913483" cy="1101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>
                <a:solidFill>
                  <a:srgbClr val="000000"/>
                </a:solidFill>
                <a:latin typeface="Gochi Hand"/>
              </a:rPr>
              <a:t>Conclusion</a:t>
            </a:r>
          </a:p>
        </p:txBody>
      </p:sp>
      <p:sp>
        <p:nvSpPr>
          <p:cNvPr id="7" name="Freeform 7"/>
          <p:cNvSpPr/>
          <p:nvPr/>
        </p:nvSpPr>
        <p:spPr>
          <a:xfrm rot="7671314">
            <a:off x="11833594" y="5972294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1391118">
            <a:off x="10316583" y="-291547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800000">
            <a:off x="3311855" y="1236710"/>
            <a:ext cx="789010" cy="1764347"/>
          </a:xfrm>
          <a:custGeom>
            <a:avLst/>
            <a:gdLst/>
            <a:ahLst/>
            <a:cxnLst/>
            <a:rect l="l" t="t" r="r" b="b"/>
            <a:pathLst>
              <a:path w="789010" h="1764347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4187134" y="7285943"/>
            <a:ext cx="789010" cy="1764347"/>
          </a:xfrm>
          <a:custGeom>
            <a:avLst/>
            <a:gdLst/>
            <a:ahLst/>
            <a:cxnLst/>
            <a:rect l="l" t="t" r="r" b="b"/>
            <a:pathLst>
              <a:path w="789010" h="1764347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832840" y="5476927"/>
            <a:ext cx="1600479" cy="2057400"/>
          </a:xfrm>
          <a:custGeom>
            <a:avLst/>
            <a:gdLst/>
            <a:ahLst/>
            <a:cxnLst/>
            <a:rect l="l" t="t" r="r" b="b"/>
            <a:pathLst>
              <a:path w="1600479" h="2057400">
                <a:moveTo>
                  <a:pt x="0" y="0"/>
                </a:moveTo>
                <a:lnTo>
                  <a:pt x="1600480" y="0"/>
                </a:lnTo>
                <a:lnTo>
                  <a:pt x="160048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6183823" y="641041"/>
            <a:ext cx="2999781" cy="2955685"/>
          </a:xfrm>
          <a:custGeom>
            <a:avLst/>
            <a:gdLst/>
            <a:ahLst/>
            <a:cxnLst/>
            <a:rect l="l" t="t" r="r" b="b"/>
            <a:pathLst>
              <a:path w="2999781" h="2955685">
                <a:moveTo>
                  <a:pt x="0" y="0"/>
                </a:moveTo>
                <a:lnTo>
                  <a:pt x="2999781" y="0"/>
                </a:lnTo>
                <a:lnTo>
                  <a:pt x="2999781" y="2955684"/>
                </a:lnTo>
                <a:lnTo>
                  <a:pt x="0" y="29556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5348362" y="4315045"/>
            <a:ext cx="8275731" cy="276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0"/>
              </a:lnSpc>
            </a:pPr>
            <a:r>
              <a:rPr lang="en-US" sz="1969" dirty="0">
                <a:solidFill>
                  <a:srgbClr val="000000"/>
                </a:solidFill>
                <a:latin typeface="Now Bold"/>
              </a:rPr>
              <a:t>This project developed a transformer-based question answering system that can answer a wide range of questions accurately and efficiently, especially those that require long-term dependencies. This system has the potential to be used in a variety of settings, such as education, research, and business, to help people learn new things, make informed decisions, and solve problems.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24712" y="3172507"/>
            <a:ext cx="9838576" cy="89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Conclusion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291370" y="3588120"/>
            <a:ext cx="9705260" cy="4274239"/>
          </a:xfrm>
          <a:custGeom>
            <a:avLst/>
            <a:gdLst/>
            <a:ahLst/>
            <a:cxnLst/>
            <a:rect l="l" t="t" r="r" b="b"/>
            <a:pathLst>
              <a:path w="9705260" h="4274239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721296">
            <a:off x="6325472" y="5529041"/>
            <a:ext cx="5637056" cy="1434887"/>
          </a:xfrm>
          <a:custGeom>
            <a:avLst/>
            <a:gdLst/>
            <a:ahLst/>
            <a:cxnLst/>
            <a:rect l="l" t="t" r="r" b="b"/>
            <a:pathLst>
              <a:path w="5637056" h="1434887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3026566">
            <a:off x="2743604" y="2404370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3687259" y="4768977"/>
            <a:ext cx="10913483" cy="1101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>
                <a:solidFill>
                  <a:srgbClr val="000000"/>
                </a:solidFill>
                <a:latin typeface="Gochi Hand"/>
              </a:rPr>
              <a:t>Future Scope</a:t>
            </a:r>
          </a:p>
        </p:txBody>
      </p:sp>
      <p:sp>
        <p:nvSpPr>
          <p:cNvPr id="7" name="Freeform 7"/>
          <p:cNvSpPr/>
          <p:nvPr/>
        </p:nvSpPr>
        <p:spPr>
          <a:xfrm rot="7671314">
            <a:off x="11833594" y="5972294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963702" y="74181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4923517" y="3839342"/>
            <a:ext cx="8578783" cy="4084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0721" lvl="1" indent="-220360" algn="ctr">
              <a:lnSpc>
                <a:spcPts val="3286"/>
              </a:lnSpc>
              <a:buFont typeface="Arial"/>
              <a:buChar char="•"/>
            </a:pPr>
            <a:r>
              <a:rPr lang="en-US" sz="2041" dirty="0">
                <a:solidFill>
                  <a:srgbClr val="000000"/>
                </a:solidFill>
                <a:latin typeface="Now Bold"/>
              </a:rPr>
              <a:t>Custom training</a:t>
            </a:r>
            <a:r>
              <a:rPr lang="en-US" sz="2041" dirty="0">
                <a:solidFill>
                  <a:srgbClr val="000000"/>
                </a:solidFill>
                <a:latin typeface="Now"/>
              </a:rPr>
              <a:t>: Train your own model on the </a:t>
            </a:r>
            <a:r>
              <a:rPr lang="en-US" sz="2041" dirty="0" err="1">
                <a:solidFill>
                  <a:srgbClr val="000000"/>
                </a:solidFill>
                <a:latin typeface="Now"/>
              </a:rPr>
              <a:t>SQuAD</a:t>
            </a:r>
            <a:r>
              <a:rPr lang="en-US" sz="2041" dirty="0">
                <a:solidFill>
                  <a:srgbClr val="000000"/>
                </a:solidFill>
                <a:latin typeface="Now"/>
              </a:rPr>
              <a:t> dataset to improve performance and fine-tune the model to your specific task.</a:t>
            </a:r>
          </a:p>
          <a:p>
            <a:pPr marL="440721" lvl="1" indent="-220360" algn="ctr">
              <a:lnSpc>
                <a:spcPts val="3286"/>
              </a:lnSpc>
              <a:buFont typeface="Arial"/>
              <a:buChar char="•"/>
            </a:pPr>
            <a:r>
              <a:rPr lang="en-US" sz="2041" dirty="0">
                <a:solidFill>
                  <a:srgbClr val="000000"/>
                </a:solidFill>
                <a:latin typeface="Now Bold"/>
              </a:rPr>
              <a:t>Transforms and attention</a:t>
            </a:r>
            <a:r>
              <a:rPr lang="en-US" sz="2041" dirty="0">
                <a:solidFill>
                  <a:srgbClr val="000000"/>
                </a:solidFill>
                <a:latin typeface="Now"/>
              </a:rPr>
              <a:t>: Use transforms and attention to improve the model's ability to understand the meaning of the text and focus on the most relevant parts of the text when answering questions.</a:t>
            </a:r>
          </a:p>
          <a:p>
            <a:pPr marL="440721" lvl="1" indent="-220360" algn="ctr">
              <a:lnSpc>
                <a:spcPts val="3286"/>
              </a:lnSpc>
              <a:buFont typeface="Arial"/>
              <a:buChar char="•"/>
            </a:pPr>
            <a:r>
              <a:rPr lang="en-US" sz="2041" dirty="0" err="1">
                <a:solidFill>
                  <a:srgbClr val="000000"/>
                </a:solidFill>
                <a:latin typeface="Now Bold"/>
              </a:rPr>
              <a:t>Streamlit</a:t>
            </a:r>
            <a:r>
              <a:rPr lang="en-US" sz="2041" dirty="0">
                <a:solidFill>
                  <a:srgbClr val="000000"/>
                </a:solidFill>
                <a:latin typeface="Now Bold"/>
              </a:rPr>
              <a:t> deployment</a:t>
            </a:r>
            <a:r>
              <a:rPr lang="en-US" sz="2041" dirty="0">
                <a:solidFill>
                  <a:srgbClr val="000000"/>
                </a:solidFill>
                <a:latin typeface="Now"/>
              </a:rPr>
              <a:t>: Deploy the model to </a:t>
            </a:r>
            <a:r>
              <a:rPr lang="en-US" sz="2041" dirty="0" err="1">
                <a:solidFill>
                  <a:srgbClr val="000000"/>
                </a:solidFill>
                <a:latin typeface="Now"/>
              </a:rPr>
              <a:t>Streamlit</a:t>
            </a:r>
            <a:r>
              <a:rPr lang="en-US" sz="2041" dirty="0">
                <a:solidFill>
                  <a:srgbClr val="000000"/>
                </a:solidFill>
                <a:latin typeface="Now"/>
              </a:rPr>
              <a:t> to make it available to others and use it to answer questions.</a:t>
            </a:r>
          </a:p>
          <a:p>
            <a:pPr algn="ctr">
              <a:lnSpc>
                <a:spcPts val="3286"/>
              </a:lnSpc>
            </a:pPr>
            <a:endParaRPr lang="en-US" sz="2041" dirty="0">
              <a:solidFill>
                <a:srgbClr val="000000"/>
              </a:solidFill>
              <a:latin typeface="Now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24712" y="2940753"/>
            <a:ext cx="9838576" cy="89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Future Scope</a:t>
            </a:r>
          </a:p>
        </p:txBody>
      </p:sp>
      <p:sp>
        <p:nvSpPr>
          <p:cNvPr id="11" name="Freeform 11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463826">
            <a:off x="11537191" y="1778400"/>
            <a:ext cx="1947347" cy="1338359"/>
          </a:xfrm>
          <a:custGeom>
            <a:avLst/>
            <a:gdLst/>
            <a:ahLst/>
            <a:cxnLst/>
            <a:rect l="l" t="t" r="r" b="b"/>
            <a:pathLst>
              <a:path w="1947347" h="1338359">
                <a:moveTo>
                  <a:pt x="0" y="0"/>
                </a:moveTo>
                <a:lnTo>
                  <a:pt x="1947347" y="0"/>
                </a:lnTo>
                <a:lnTo>
                  <a:pt x="1947347" y="1338358"/>
                </a:lnTo>
                <a:lnTo>
                  <a:pt x="0" y="13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2699999">
            <a:off x="3677137" y="2203427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5" y="0"/>
                </a:lnTo>
                <a:lnTo>
                  <a:pt x="2068145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7334544">
            <a:off x="13001227" y="5822549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2342060">
            <a:off x="6292314" y="3696068"/>
            <a:ext cx="5703373" cy="4904900"/>
          </a:xfrm>
          <a:custGeom>
            <a:avLst/>
            <a:gdLst/>
            <a:ahLst/>
            <a:cxnLst/>
            <a:rect l="l" t="t" r="r" b="b"/>
            <a:pathLst>
              <a:path w="5703373" h="4904900">
                <a:moveTo>
                  <a:pt x="0" y="0"/>
                </a:moveTo>
                <a:lnTo>
                  <a:pt x="5703372" y="0"/>
                </a:lnTo>
                <a:lnTo>
                  <a:pt x="5703372" y="4904900"/>
                </a:lnTo>
                <a:lnTo>
                  <a:pt x="0" y="4904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5278903" y="3198570"/>
            <a:ext cx="7730195" cy="4042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21"/>
              </a:lnSpc>
            </a:pPr>
            <a:r>
              <a:rPr lang="en-US" sz="15021">
                <a:solidFill>
                  <a:srgbClr val="FFFFFF"/>
                </a:solidFill>
                <a:latin typeface="Bryndan Writ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291370" y="3588120"/>
            <a:ext cx="9705260" cy="4274239"/>
          </a:xfrm>
          <a:custGeom>
            <a:avLst/>
            <a:gdLst/>
            <a:ahLst/>
            <a:cxnLst/>
            <a:rect l="l" t="t" r="r" b="b"/>
            <a:pathLst>
              <a:path w="9705260" h="4274239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3026566">
            <a:off x="2743604" y="2404370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5223529" y="4735554"/>
            <a:ext cx="7840942" cy="1616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72"/>
              </a:lnSpc>
            </a:pPr>
            <a:r>
              <a:rPr lang="en-US" sz="12630">
                <a:solidFill>
                  <a:srgbClr val="000000"/>
                </a:solidFill>
                <a:latin typeface="Gochi Hand"/>
              </a:rPr>
              <a:t>The team</a:t>
            </a:r>
          </a:p>
        </p:txBody>
      </p:sp>
      <p:sp>
        <p:nvSpPr>
          <p:cNvPr id="6" name="Freeform 6"/>
          <p:cNvSpPr/>
          <p:nvPr/>
        </p:nvSpPr>
        <p:spPr>
          <a:xfrm rot="7671314">
            <a:off x="11833594" y="5972294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71600" y="24733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-1105367" y="-614565"/>
            <a:ext cx="3402500" cy="3006572"/>
          </a:xfrm>
          <a:custGeom>
            <a:avLst/>
            <a:gdLst/>
            <a:ahLst/>
            <a:cxnLst/>
            <a:rect l="l" t="t" r="r" b="b"/>
            <a:pathLst>
              <a:path w="3402500" h="3006572">
                <a:moveTo>
                  <a:pt x="0" y="0"/>
                </a:moveTo>
                <a:lnTo>
                  <a:pt x="3402500" y="0"/>
                </a:lnTo>
                <a:lnTo>
                  <a:pt x="3402500" y="3006572"/>
                </a:lnTo>
                <a:lnTo>
                  <a:pt x="0" y="30065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667622">
            <a:off x="15839248" y="7911485"/>
            <a:ext cx="1709996" cy="1669578"/>
          </a:xfrm>
          <a:custGeom>
            <a:avLst/>
            <a:gdLst/>
            <a:ahLst/>
            <a:cxnLst/>
            <a:rect l="l" t="t" r="r" b="b"/>
            <a:pathLst>
              <a:path w="1709996" h="1669578">
                <a:moveTo>
                  <a:pt x="0" y="0"/>
                </a:moveTo>
                <a:lnTo>
                  <a:pt x="1709996" y="0"/>
                </a:lnTo>
                <a:lnTo>
                  <a:pt x="1709996" y="1669579"/>
                </a:lnTo>
                <a:lnTo>
                  <a:pt x="0" y="1669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4629133" y="664489"/>
            <a:ext cx="4130225" cy="728422"/>
          </a:xfrm>
          <a:custGeom>
            <a:avLst/>
            <a:gdLst/>
            <a:ahLst/>
            <a:cxnLst/>
            <a:rect l="l" t="t" r="r" b="b"/>
            <a:pathLst>
              <a:path w="4130225" h="728422">
                <a:moveTo>
                  <a:pt x="0" y="0"/>
                </a:moveTo>
                <a:lnTo>
                  <a:pt x="4130226" y="0"/>
                </a:lnTo>
                <a:lnTo>
                  <a:pt x="4130226" y="728422"/>
                </a:lnTo>
                <a:lnTo>
                  <a:pt x="0" y="728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999934" y="1173632"/>
            <a:ext cx="8766810" cy="833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0"/>
              </a:lnSpc>
            </a:pPr>
            <a:r>
              <a:rPr lang="en-US" sz="6500" dirty="0">
                <a:solidFill>
                  <a:srgbClr val="FFFFFF"/>
                </a:solidFill>
                <a:latin typeface="Gochi Hand"/>
              </a:rPr>
              <a:t>The team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6601" y="2898476"/>
            <a:ext cx="9099742" cy="5902624"/>
            <a:chOff x="0" y="-86542"/>
            <a:chExt cx="7862502" cy="4925214"/>
          </a:xfrm>
        </p:grpSpPr>
        <p:sp>
          <p:nvSpPr>
            <p:cNvPr id="8" name="TextBox 8"/>
            <p:cNvSpPr txBox="1"/>
            <p:nvPr/>
          </p:nvSpPr>
          <p:spPr>
            <a:xfrm>
              <a:off x="526715" y="-86542"/>
              <a:ext cx="7335787" cy="633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0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chemeClr val="bg1"/>
                  </a:solidFill>
                  <a:latin typeface="Bryndan Write"/>
                </a:rPr>
                <a:t>KRISHNA VAMSHI 20J41A6732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29696" y="1359689"/>
              <a:ext cx="6676396" cy="6334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00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chemeClr val="bg1"/>
                  </a:solidFill>
                  <a:latin typeface="Bryndan Write"/>
                </a:rPr>
                <a:t>SAI TEJA 20J41A6738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29696" y="2780396"/>
              <a:ext cx="6394413" cy="633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0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chemeClr val="bg1"/>
                  </a:solidFill>
                  <a:latin typeface="Bryndan Write"/>
                </a:rPr>
                <a:t>RITHWIK 20J41A6716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205251"/>
              <a:ext cx="7335787" cy="633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0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chemeClr val="bg1"/>
                  </a:solidFill>
                  <a:latin typeface="Bryndan Write"/>
                </a:rPr>
                <a:t>SHASHANK</a:t>
              </a:r>
              <a:r>
                <a:rPr lang="en-US" sz="3200" dirty="0">
                  <a:solidFill>
                    <a:srgbClr val="000000"/>
                  </a:solidFill>
                  <a:latin typeface="Bryndan Write"/>
                </a:rPr>
                <a:t> </a:t>
              </a:r>
              <a:r>
                <a:rPr lang="en-US" sz="3200" dirty="0">
                  <a:solidFill>
                    <a:schemeClr val="bg1"/>
                  </a:solidFill>
                  <a:latin typeface="Bryndan Write"/>
                </a:rPr>
                <a:t>20J41A6717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353" r="32353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6496022" y="3019230"/>
            <a:ext cx="9640627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96022" y="4188021"/>
            <a:ext cx="10167511" cy="323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Now"/>
              </a:rPr>
              <a:t>Question answering systems use natural language(Transformers model) and machine learning algorithms to analyze text and extract relevant information. They then use this information to generate accurate responses to user queries.</a:t>
            </a:r>
          </a:p>
          <a:p>
            <a:pPr>
              <a:lnSpc>
                <a:spcPts val="4340"/>
              </a:lnSpc>
            </a:pPr>
            <a:endParaRPr lang="en-US" sz="3100">
              <a:solidFill>
                <a:srgbClr val="FFFFFF"/>
              </a:solidFill>
              <a:latin typeface="Now"/>
            </a:endParaRPr>
          </a:p>
        </p:txBody>
      </p:sp>
      <p:sp>
        <p:nvSpPr>
          <p:cNvPr id="7" name="Freeform 7"/>
          <p:cNvSpPr/>
          <p:nvPr/>
        </p:nvSpPr>
        <p:spPr>
          <a:xfrm rot="1353809">
            <a:off x="12900677" y="1466714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787847">
            <a:off x="15185561" y="7207175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763488">
            <a:off x="4200371" y="941233"/>
            <a:ext cx="1627739" cy="1550791"/>
          </a:xfrm>
          <a:custGeom>
            <a:avLst/>
            <a:gdLst/>
            <a:ahLst/>
            <a:cxnLst/>
            <a:rect l="l" t="t" r="r" b="b"/>
            <a:pathLst>
              <a:path w="1627739" h="1550791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4049565" y="7639245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6181" r="48502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6496022" y="2700377"/>
            <a:ext cx="9640627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Project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44524" y="3586202"/>
            <a:ext cx="8675320" cy="4803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Now"/>
              </a:rPr>
              <a:t>This project proposes a question answering system that is trained on a custom dataset of question-answer pairs and uses transforms(and attention to improve its performance. The system is also deployed to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Streamlit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, making it easy to make the system available to others and use it to answer questions.</a:t>
            </a:r>
          </a:p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Now"/>
              </a:rPr>
              <a:t>This approach is more accurate and efficient than previous methods, and it has the potential to be used in a variety of applications, such as customer service, education, research, and personal assistant.</a:t>
            </a:r>
          </a:p>
          <a:p>
            <a:pPr>
              <a:lnSpc>
                <a:spcPts val="3500"/>
              </a:lnSpc>
            </a:pPr>
            <a:endParaRPr lang="en-US" sz="2500" dirty="0">
              <a:solidFill>
                <a:srgbClr val="FFFFFF"/>
              </a:solidFill>
              <a:latin typeface="Now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2972149" y="625038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5717653" y="8108592"/>
            <a:ext cx="3083294" cy="3083294"/>
          </a:xfrm>
          <a:custGeom>
            <a:avLst/>
            <a:gdLst/>
            <a:ahLst/>
            <a:cxnLst/>
            <a:rect l="l" t="t" r="r" b="b"/>
            <a:pathLst>
              <a:path w="3083294" h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4049565" y="7639245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-422436" y="-34509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4599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4100866" y="4653425"/>
            <a:ext cx="10086269" cy="2389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Develop a question answering system that can answer factual questions posed in natural language. The system should be able to understand the meaning of the questions, retrieve relevant documents from a corpus of text, and extract the answer from the documents.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24712" y="3172507"/>
            <a:ext cx="9838576" cy="89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Problem Statement</a:t>
            </a:r>
          </a:p>
        </p:txBody>
      </p:sp>
      <p:sp>
        <p:nvSpPr>
          <p:cNvPr id="7" name="Freeform 7"/>
          <p:cNvSpPr/>
          <p:nvPr/>
        </p:nvSpPr>
        <p:spPr>
          <a:xfrm>
            <a:off x="13212119" y="1028700"/>
            <a:ext cx="3083294" cy="3083294"/>
          </a:xfrm>
          <a:custGeom>
            <a:avLst/>
            <a:gdLst/>
            <a:ahLst/>
            <a:cxnLst/>
            <a:rect l="l" t="t" r="r" b="b"/>
            <a:pathLst>
              <a:path w="3083294" h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2051286" y="7076185"/>
            <a:ext cx="2353261" cy="2182115"/>
          </a:xfrm>
          <a:custGeom>
            <a:avLst/>
            <a:gdLst/>
            <a:ahLst/>
            <a:cxnLst/>
            <a:rect l="l" t="t" r="r" b="b"/>
            <a:pathLst>
              <a:path w="2353261" h="2182115">
                <a:moveTo>
                  <a:pt x="0" y="0"/>
                </a:moveTo>
                <a:lnTo>
                  <a:pt x="2353261" y="0"/>
                </a:lnTo>
                <a:lnTo>
                  <a:pt x="2353261" y="2182115"/>
                </a:lnTo>
                <a:lnTo>
                  <a:pt x="0" y="21821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291370" y="3588120"/>
            <a:ext cx="9705260" cy="4274239"/>
          </a:xfrm>
          <a:custGeom>
            <a:avLst/>
            <a:gdLst/>
            <a:ahLst/>
            <a:cxnLst/>
            <a:rect l="l" t="t" r="r" b="b"/>
            <a:pathLst>
              <a:path w="9705260" h="4274239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721296">
            <a:off x="6325472" y="5529041"/>
            <a:ext cx="5637056" cy="1434887"/>
          </a:xfrm>
          <a:custGeom>
            <a:avLst/>
            <a:gdLst/>
            <a:ahLst/>
            <a:cxnLst/>
            <a:rect l="l" t="t" r="r" b="b"/>
            <a:pathLst>
              <a:path w="5637056" h="1434887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3026566">
            <a:off x="2743604" y="2404370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3687259" y="4768977"/>
            <a:ext cx="10913483" cy="1101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>
                <a:solidFill>
                  <a:srgbClr val="000000"/>
                </a:solidFill>
                <a:latin typeface="Gochi Hand"/>
              </a:rPr>
              <a:t>Objectives</a:t>
            </a:r>
          </a:p>
        </p:txBody>
      </p:sp>
      <p:sp>
        <p:nvSpPr>
          <p:cNvPr id="7" name="Freeform 7"/>
          <p:cNvSpPr/>
          <p:nvPr/>
        </p:nvSpPr>
        <p:spPr>
          <a:xfrm rot="7671314">
            <a:off x="11833594" y="5972294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1853680" y="3239003"/>
            <a:ext cx="4368814" cy="6019297"/>
          </a:xfrm>
          <a:custGeom>
            <a:avLst/>
            <a:gdLst/>
            <a:ahLst/>
            <a:cxnLst/>
            <a:rect l="l" t="t" r="r" b="b"/>
            <a:pathLst>
              <a:path w="4368814" h="6019297">
                <a:moveTo>
                  <a:pt x="0" y="0"/>
                </a:moveTo>
                <a:lnTo>
                  <a:pt x="4368814" y="0"/>
                </a:lnTo>
                <a:lnTo>
                  <a:pt x="4368814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55779" b="-442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2269582" y="5137053"/>
            <a:ext cx="3537010" cy="4140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Now Bold"/>
              </a:rPr>
              <a:t>The system should be able to provide a confidence score for each answer, indicating how confident the system is that the answer is correct.</a:t>
            </a:r>
          </a:p>
          <a:p>
            <a:pPr>
              <a:lnSpc>
                <a:spcPts val="3600"/>
              </a:lnSpc>
            </a:pPr>
            <a:endParaRPr lang="en-US" sz="2400">
              <a:solidFill>
                <a:srgbClr val="000000"/>
              </a:solidFill>
              <a:latin typeface="Now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687259" y="1362075"/>
            <a:ext cx="10913483" cy="99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Objectives</a:t>
            </a:r>
          </a:p>
        </p:txBody>
      </p:sp>
      <p:sp>
        <p:nvSpPr>
          <p:cNvPr id="6" name="Freeform 6"/>
          <p:cNvSpPr/>
          <p:nvPr/>
        </p:nvSpPr>
        <p:spPr>
          <a:xfrm>
            <a:off x="6958195" y="3239003"/>
            <a:ext cx="4368814" cy="6019297"/>
          </a:xfrm>
          <a:custGeom>
            <a:avLst/>
            <a:gdLst/>
            <a:ahLst/>
            <a:cxnLst/>
            <a:rect l="l" t="t" r="r" b="b"/>
            <a:pathLst>
              <a:path w="4368814" h="6019297">
                <a:moveTo>
                  <a:pt x="0" y="0"/>
                </a:moveTo>
                <a:lnTo>
                  <a:pt x="4368815" y="0"/>
                </a:lnTo>
                <a:lnTo>
                  <a:pt x="4368815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55779" b="-442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7375495" y="5057775"/>
            <a:ext cx="3537010" cy="4140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Now Bold"/>
              </a:rPr>
              <a:t>The system should be able to retrieve relevant documents from a large corpus of text, even if the documents are not explicitly linked to the questions.</a:t>
            </a:r>
          </a:p>
          <a:p>
            <a:pPr>
              <a:lnSpc>
                <a:spcPts val="3600"/>
              </a:lnSpc>
            </a:pPr>
            <a:endParaRPr lang="en-US" sz="2400">
              <a:solidFill>
                <a:srgbClr val="000000"/>
              </a:solidFill>
              <a:latin typeface="Now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2065506" y="3239003"/>
            <a:ext cx="4368814" cy="6019297"/>
          </a:xfrm>
          <a:custGeom>
            <a:avLst/>
            <a:gdLst/>
            <a:ahLst/>
            <a:cxnLst/>
            <a:rect l="l" t="t" r="r" b="b"/>
            <a:pathLst>
              <a:path w="4368814" h="6019297">
                <a:moveTo>
                  <a:pt x="0" y="0"/>
                </a:moveTo>
                <a:lnTo>
                  <a:pt x="4368814" y="0"/>
                </a:lnTo>
                <a:lnTo>
                  <a:pt x="4368814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55779" b="-442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2481408" y="4791075"/>
            <a:ext cx="3537010" cy="5093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Now Bold"/>
              </a:rPr>
              <a:t>The system should be able to understand a wide range of natural language questions, including questions with multiple parts, questions with negation, and questions that are ambiguous.</a:t>
            </a:r>
          </a:p>
          <a:p>
            <a:pPr>
              <a:lnSpc>
                <a:spcPts val="3000"/>
              </a:lnSpc>
            </a:pPr>
            <a:endParaRPr lang="en-US" sz="2300">
              <a:solidFill>
                <a:srgbClr val="000000"/>
              </a:solidFill>
              <a:latin typeface="Now Bold"/>
            </a:endParaRPr>
          </a:p>
          <a:p>
            <a:pPr>
              <a:lnSpc>
                <a:spcPts val="2700"/>
              </a:lnSpc>
            </a:pPr>
            <a:endParaRPr lang="en-US" sz="2300">
              <a:solidFill>
                <a:srgbClr val="000000"/>
              </a:solidFill>
              <a:latin typeface="Now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272287" y="3431430"/>
            <a:ext cx="1955253" cy="99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64976" y="3431430"/>
            <a:ext cx="1955253" cy="99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60461" y="3431430"/>
            <a:ext cx="1955253" cy="99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3</a:t>
            </a:r>
          </a:p>
        </p:txBody>
      </p:sp>
      <p:sp>
        <p:nvSpPr>
          <p:cNvPr id="13" name="Freeform 13"/>
          <p:cNvSpPr/>
          <p:nvPr/>
        </p:nvSpPr>
        <p:spPr>
          <a:xfrm flipH="1">
            <a:off x="-475825" y="581641"/>
            <a:ext cx="4418750" cy="1735364"/>
          </a:xfrm>
          <a:custGeom>
            <a:avLst/>
            <a:gdLst/>
            <a:ahLst/>
            <a:cxnLst/>
            <a:rect l="l" t="t" r="r" b="b"/>
            <a:pathLst>
              <a:path w="4418750" h="1735364">
                <a:moveTo>
                  <a:pt x="4418750" y="0"/>
                </a:moveTo>
                <a:lnTo>
                  <a:pt x="0" y="0"/>
                </a:lnTo>
                <a:lnTo>
                  <a:pt x="0" y="1735364"/>
                </a:lnTo>
                <a:lnTo>
                  <a:pt x="4418750" y="1735364"/>
                </a:lnTo>
                <a:lnTo>
                  <a:pt x="441875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13060461" y="467942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0341" y="38768"/>
            <a:ext cx="16618602" cy="7510314"/>
          </a:xfrm>
          <a:custGeom>
            <a:avLst/>
            <a:gdLst/>
            <a:ahLst/>
            <a:cxnLst/>
            <a:rect l="l" t="t" r="r" b="b"/>
            <a:pathLst>
              <a:path w="16618602" h="7510314">
                <a:moveTo>
                  <a:pt x="0" y="0"/>
                </a:moveTo>
                <a:lnTo>
                  <a:pt x="16618602" y="0"/>
                </a:lnTo>
                <a:lnTo>
                  <a:pt x="16618602" y="7510315"/>
                </a:lnTo>
                <a:lnTo>
                  <a:pt x="0" y="7510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70" r="-244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90341" y="8608945"/>
            <a:ext cx="10714364" cy="1298711"/>
          </a:xfrm>
          <a:custGeom>
            <a:avLst/>
            <a:gdLst/>
            <a:ahLst/>
            <a:cxnLst/>
            <a:rect l="l" t="t" r="r" b="b"/>
            <a:pathLst>
              <a:path w="10714364" h="1298711">
                <a:moveTo>
                  <a:pt x="0" y="0"/>
                </a:moveTo>
                <a:lnTo>
                  <a:pt x="10714363" y="0"/>
                </a:lnTo>
                <a:lnTo>
                  <a:pt x="10714363" y="1298710"/>
                </a:lnTo>
                <a:lnTo>
                  <a:pt x="0" y="1298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-1636156" y="7840568"/>
            <a:ext cx="7483679" cy="76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8"/>
              </a:lnSpc>
            </a:pPr>
            <a:r>
              <a:rPr lang="en-US" sz="6582">
                <a:solidFill>
                  <a:srgbClr val="000000"/>
                </a:solidFill>
                <a:latin typeface="Gochi Hand"/>
              </a:rPr>
              <a:t>output: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499</Words>
  <Application>Microsoft Office PowerPoint</Application>
  <PresentationFormat>Custom</PresentationFormat>
  <Paragraphs>38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Now Bold</vt:lpstr>
      <vt:lpstr>Arial</vt:lpstr>
      <vt:lpstr>Calibri</vt:lpstr>
      <vt:lpstr>Gochi Hand</vt:lpstr>
      <vt:lpstr>Bryndan Write Bold</vt:lpstr>
      <vt:lpstr>Now</vt:lpstr>
      <vt:lpstr>Bryndan Write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Question Answering System</dc:title>
  <dc:creator>shashank gajawada</dc:creator>
  <cp:lastModifiedBy>shashank gajawada</cp:lastModifiedBy>
  <cp:revision>7</cp:revision>
  <dcterms:created xsi:type="dcterms:W3CDTF">2006-08-16T00:00:00Z</dcterms:created>
  <dcterms:modified xsi:type="dcterms:W3CDTF">2023-09-13T09:33:44Z</dcterms:modified>
  <dc:identifier>DAFuPXK4spw</dc:identifier>
</cp:coreProperties>
</file>